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431" r:id="rId2"/>
    <p:sldId id="385" r:id="rId3"/>
    <p:sldId id="452" r:id="rId4"/>
    <p:sldId id="363" r:id="rId5"/>
    <p:sldId id="373" r:id="rId6"/>
    <p:sldId id="355" r:id="rId7"/>
    <p:sldId id="354" r:id="rId8"/>
    <p:sldId id="356" r:id="rId9"/>
    <p:sldId id="333" r:id="rId10"/>
    <p:sldId id="323" r:id="rId11"/>
    <p:sldId id="358" r:id="rId12"/>
    <p:sldId id="357" r:id="rId13"/>
    <p:sldId id="367" r:id="rId14"/>
    <p:sldId id="368" r:id="rId15"/>
    <p:sldId id="341" r:id="rId16"/>
    <p:sldId id="453" r:id="rId17"/>
    <p:sldId id="454" r:id="rId18"/>
    <p:sldId id="455" r:id="rId19"/>
    <p:sldId id="369" r:id="rId20"/>
    <p:sldId id="456" r:id="rId21"/>
    <p:sldId id="45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4"/>
    <p:restoredTop sz="94910"/>
  </p:normalViewPr>
  <p:slideViewPr>
    <p:cSldViewPr>
      <p:cViewPr>
        <p:scale>
          <a:sx n="129" d="100"/>
          <a:sy n="129" d="100"/>
        </p:scale>
        <p:origin x="472" y="10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AABE4-A060-4F95-9996-5C4616C441C0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AC5C6-8EE5-42A6-9B37-B2C9C46788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4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53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2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5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4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8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nl-NL"/>
              <a:t>Klik om de 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8FC39-8B31-4BBA-9BC4-65770C2736C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3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661E60-1B74-4949-A073-99C8D687E45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3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E5BD19-BDA8-42F4-B17F-99349BC3559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088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91300" y="1143000"/>
            <a:ext cx="2019300" cy="4953000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1143000"/>
            <a:ext cx="5905500" cy="4953000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9952-660C-4FC5-8D19-53993AFCA2F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5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el, grafiek 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1143000"/>
            <a:ext cx="8077200" cy="762000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/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079B3D-56F1-4DDB-8D46-141EC3EC5DD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8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69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1219200"/>
            <a:ext cx="8077200" cy="4876800"/>
          </a:xfrm>
        </p:spPr>
        <p:txBody>
          <a:bodyPr/>
          <a:lstStyle>
            <a:lvl1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762000"/>
          </a:xfrm>
        </p:spPr>
        <p:txBody>
          <a:bodyPr/>
          <a:lstStyle>
            <a:lvl1pPr algn="l">
              <a:defRPr sz="28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96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1219200"/>
            <a:ext cx="8077200" cy="4876800"/>
          </a:xfrm>
        </p:spPr>
        <p:txBody>
          <a:bodyPr/>
          <a:lstStyle>
            <a:lvl1pPr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6096000"/>
            <a:ext cx="8077200" cy="762000"/>
          </a:xfrm>
        </p:spPr>
        <p:txBody>
          <a:bodyPr/>
          <a:lstStyle>
            <a:lvl1pPr algn="l">
              <a:defRPr sz="28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78F4FD-655A-4552-AB91-D0D8112DCF9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962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C472E-BDDD-403C-86E1-CB1000FE187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4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581BE6-AECF-472A-9DF2-9DABA2EBD03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44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0A503A-C8AD-40B4-8C07-442FBD2321C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2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AC734B-C69A-47C9-A55C-24F5E97F741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9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319AC-020B-49E5-917F-8CF4EE9E0BC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5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1430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81200"/>
            <a:ext cx="807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Verdana" pitchFamily="-2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>
              <a:solidFill>
                <a:srgbClr val="000000"/>
              </a:solidFill>
              <a:ea typeface="ＭＳ Ｐゴシック" pitchFamily="-2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Verdana" pitchFamily="-2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>
              <a:solidFill>
                <a:srgbClr val="000000"/>
              </a:solidFill>
              <a:ea typeface="ＭＳ Ｐゴシック" pitchFamily="-2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itchFamily="-2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B02E6FF-551F-45ED-921A-C7D3B0582277}" type="slidenum">
              <a:rPr lang="en-US">
                <a:solidFill>
                  <a:srgbClr val="000000"/>
                </a:solidFill>
                <a:ea typeface="ＭＳ Ｐゴシック" pitchFamily="-2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ea typeface="ＭＳ Ｐゴシック" pitchFamily="-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16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+mj-lt"/>
          <a:ea typeface="ＭＳ Ｐゴシック" pitchFamily="-28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  <a:ea typeface="ＭＳ Ｐゴシック" pitchFamily="-28" charset="-128"/>
        </a:defRPr>
      </a:lvl5pPr>
      <a:lvl6pPr marL="457189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6pPr>
      <a:lvl7pPr marL="914377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7pPr>
      <a:lvl8pPr marL="1371566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8pPr>
      <a:lvl9pPr marL="1828754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0033"/>
          </a:solidFill>
          <a:latin typeface="Verdana" pitchFamily="-28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2800" b="1">
          <a:solidFill>
            <a:schemeClr val="tx1"/>
          </a:solidFill>
          <a:latin typeface="+mn-lt"/>
          <a:ea typeface="ＭＳ Ｐゴシック" pitchFamily="-28" charset="-128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2400">
          <a:solidFill>
            <a:schemeClr val="tx1"/>
          </a:solidFill>
          <a:latin typeface="+mn-lt"/>
          <a:ea typeface="ＭＳ Ｐゴシック" pitchFamily="-28" charset="-128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2000">
          <a:solidFill>
            <a:schemeClr val="tx1"/>
          </a:solidFill>
          <a:latin typeface="+mn-lt"/>
          <a:ea typeface="ＭＳ Ｐゴシック" pitchFamily="-28" charset="-128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>
          <a:solidFill>
            <a:schemeClr val="tx1"/>
          </a:solidFill>
          <a:latin typeface="+mn-lt"/>
          <a:ea typeface="ＭＳ Ｐゴシック" pitchFamily="-28" charset="-128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5pPr>
      <a:lvl6pPr marL="2514537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6pPr>
      <a:lvl7pPr marL="2971726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7pPr>
      <a:lvl8pPr marL="3428914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8pPr>
      <a:lvl9pPr marL="3886103" indent="-2285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-28" charset="2"/>
        <a:buChar char="§"/>
        <a:defRPr sz="1600">
          <a:solidFill>
            <a:schemeClr val="tx1"/>
          </a:solidFill>
          <a:latin typeface="+mn-lt"/>
          <a:ea typeface="ＭＳ Ｐゴシック" pitchFamily="-28" charset="-128"/>
        </a:defRPr>
      </a:lvl9pPr>
    </p:bodyStyle>
    <p:otherStyle>
      <a:defPPr>
        <a:defRPr lang="nl-NL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092577"/>
            <a:ext cx="7315200" cy="1470025"/>
          </a:xfrm>
        </p:spPr>
        <p:txBody>
          <a:bodyPr/>
          <a:lstStyle/>
          <a:p>
            <a:pPr algn="l"/>
            <a:r>
              <a:rPr lang="en-US" sz="2800" b="0" dirty="0" err="1">
                <a:ln w="0"/>
                <a:solidFill>
                  <a:schemeClr val="accent1"/>
                </a:solidFill>
                <a:latin typeface="Lucida Sans" charset="0"/>
                <a:ea typeface="Lucida Sans" charset="0"/>
                <a:cs typeface="Lucida Sans" charset="0"/>
              </a:rPr>
              <a:t>WindTrue</a:t>
            </a:r>
            <a:r>
              <a:rPr lang="en-US" sz="2800" b="0" dirty="0">
                <a:ln w="0"/>
                <a:solidFill>
                  <a:schemeClr val="accent1"/>
                </a:solidFill>
                <a:latin typeface="Lucida Sans" charset="0"/>
                <a:ea typeface="Lucida Sans" charset="0"/>
                <a:cs typeface="Lucida Sans" charset="0"/>
              </a:rPr>
              <a:t>: sensitivity analysis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5791201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" charset="0"/>
                <a:ea typeface="Lucida Sans" charset="0"/>
                <a:cs typeface="Lucida Sans" charset="0"/>
              </a:rPr>
              <a:t>Benjamin Sanderse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" charset="0"/>
                <a:ea typeface="Lucida Sans" charset="0"/>
                <a:cs typeface="Lucida Sans" charset="0"/>
              </a:rPr>
              <a:t>Prashant Kumar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5486400"/>
            <a:ext cx="7239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5917096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759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Chaos Expansion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371600" y="3618424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33400" y="1219200"/>
            <a:ext cx="8077200" cy="4800600"/>
          </a:xfrm>
        </p:spPr>
        <p:txBody>
          <a:bodyPr/>
          <a:lstStyle/>
          <a:p>
            <a:r>
              <a:rPr lang="en-US" dirty="0"/>
              <a:t>Orthogonality example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6DCBAA-8186-164B-9401-DBE375280EA1}"/>
              </a:ext>
            </a:extLst>
          </p:cNvPr>
          <p:cNvGrpSpPr/>
          <p:nvPr/>
        </p:nvGrpSpPr>
        <p:grpSpPr>
          <a:xfrm>
            <a:off x="381000" y="2209800"/>
            <a:ext cx="8153400" cy="3353868"/>
            <a:chOff x="152400" y="3373322"/>
            <a:chExt cx="8153400" cy="335386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F299CF-E97C-1E42-B7D1-923C35F5B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840777"/>
              <a:ext cx="3810000" cy="28392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F8751F-5673-4142-A420-77E6947D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840777"/>
              <a:ext cx="3733800" cy="288641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44F186-7A5F-E740-AACD-6FD90ACC31E8}"/>
                </a:ext>
              </a:extLst>
            </p:cNvPr>
            <p:cNvSpPr/>
            <p:nvPr/>
          </p:nvSpPr>
          <p:spPr>
            <a:xfrm>
              <a:off x="1143000" y="3373322"/>
              <a:ext cx="26150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Gaussian random variable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E3DFA0-E1EF-AF42-9A24-E48007A54822}"/>
                </a:ext>
              </a:extLst>
            </p:cNvPr>
            <p:cNvSpPr/>
            <p:nvPr/>
          </p:nvSpPr>
          <p:spPr>
            <a:xfrm>
              <a:off x="5785175" y="3373322"/>
              <a:ext cx="21396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alibri" charset="0"/>
                  <a:ea typeface="Calibri" charset="0"/>
                  <a:cs typeface="Calibri" charset="0"/>
                </a:rPr>
                <a:t>Hermite</a:t>
              </a:r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 polynomials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7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4876800"/>
          </a:xfrm>
        </p:spPr>
        <p:txBody>
          <a:bodyPr/>
          <a:lstStyle/>
          <a:p>
            <a:r>
              <a:rPr lang="en-US" dirty="0"/>
              <a:t>Fourier expansion in random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Coefficients follow from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Approximate with quadrature rules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Chaos Expansion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C7F7E-FFFA-D149-84CD-874201E7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828800"/>
            <a:ext cx="4445000" cy="88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42C94-491F-E140-B19B-8E7E5403C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657600"/>
            <a:ext cx="3670300" cy="69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5CBA5-BA6B-1C49-ADAE-EE1D933AC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257800"/>
            <a:ext cx="5384800" cy="901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8CBD8-678B-8847-8BE2-78A0504D8F13}"/>
              </a:ext>
            </a:extLst>
          </p:cNvPr>
          <p:cNvGrpSpPr/>
          <p:nvPr/>
        </p:nvGrpSpPr>
        <p:grpSpPr>
          <a:xfrm>
            <a:off x="4445589" y="5324777"/>
            <a:ext cx="4251613" cy="1357768"/>
            <a:chOff x="4629346" y="5334000"/>
            <a:chExt cx="4251613" cy="135776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2B32420-4857-4541-8CD5-25482E03270A}"/>
                </a:ext>
              </a:extLst>
            </p:cNvPr>
            <p:cNvSpPr/>
            <p:nvPr/>
          </p:nvSpPr>
          <p:spPr bwMode="auto">
            <a:xfrm>
              <a:off x="5562600" y="5334000"/>
              <a:ext cx="762000" cy="762462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2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A1FCCC-F74A-2E49-A6F3-7768A94EDD1A}"/>
                </a:ext>
              </a:extLst>
            </p:cNvPr>
            <p:cNvSpPr/>
            <p:nvPr/>
          </p:nvSpPr>
          <p:spPr>
            <a:xfrm>
              <a:off x="4629346" y="6322436"/>
              <a:ext cx="42516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Model sampling at nodes </a:t>
              </a:r>
              <a:r>
                <a:rPr lang="en-US" i="1" dirty="0" err="1">
                  <a:latin typeface="Calibri" charset="0"/>
                  <a:ea typeface="Calibri" charset="0"/>
                  <a:cs typeface="Calibri" charset="0"/>
                </a:rPr>
                <a:t>q</a:t>
              </a:r>
              <a:r>
                <a:rPr lang="en-US" i="1" baseline="-25000" dirty="0" err="1">
                  <a:latin typeface="Calibri" charset="0"/>
                  <a:ea typeface="Calibri" charset="0"/>
                  <a:cs typeface="Calibri" charset="0"/>
                </a:rPr>
                <a:t>k</a:t>
              </a:r>
              <a:r>
                <a:rPr lang="en-US" i="1" baseline="-250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and weights</a:t>
              </a:r>
              <a:r>
                <a:rPr lang="en-US" i="1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i="1" dirty="0" err="1">
                  <a:latin typeface="Calibri" charset="0"/>
                  <a:ea typeface="Calibri" charset="0"/>
                  <a:cs typeface="Calibri" charset="0"/>
                </a:rPr>
                <a:t>w</a:t>
              </a:r>
              <a:r>
                <a:rPr lang="en-US" i="1" baseline="-25000" dirty="0" err="1">
                  <a:latin typeface="Calibri" charset="0"/>
                  <a:ea typeface="Calibri" charset="0"/>
                  <a:cs typeface="Calibri" charset="0"/>
                </a:rPr>
                <a:t>k</a:t>
              </a:r>
              <a:endParaRPr lang="en-US" i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C89C986A-9647-42AD-9CAB-AD7CB8361039}"/>
              </a:ext>
            </a:extLst>
          </p:cNvPr>
          <p:cNvSpPr/>
          <p:nvPr/>
        </p:nvSpPr>
        <p:spPr bwMode="auto">
          <a:xfrm>
            <a:off x="6794500" y="5365288"/>
            <a:ext cx="762000" cy="762462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1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Chaos Expansion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371600" y="32997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43000"/>
            <a:ext cx="9017000" cy="2565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4FDB4F-8157-2649-A5D7-16C3BAACBE09}"/>
              </a:ext>
            </a:extLst>
          </p:cNvPr>
          <p:cNvGrpSpPr/>
          <p:nvPr/>
        </p:nvGrpSpPr>
        <p:grpSpPr>
          <a:xfrm>
            <a:off x="6521615" y="4191000"/>
            <a:ext cx="5257800" cy="1358674"/>
            <a:chOff x="6515100" y="4584926"/>
            <a:chExt cx="5257800" cy="13586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0C29D0-018E-9C4C-8C91-4EA2AD606B78}"/>
                </a:ext>
              </a:extLst>
            </p:cNvPr>
            <p:cNvSpPr/>
            <p:nvPr/>
          </p:nvSpPr>
          <p:spPr>
            <a:xfrm>
              <a:off x="6515100" y="4584926"/>
              <a:ext cx="5257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analytic 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DB3A470-0B79-2949-8F2D-151940F6E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7200" y="4644164"/>
              <a:ext cx="766080" cy="239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F2D65A9-4009-D14B-8D10-278F6B435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400" y="5015218"/>
              <a:ext cx="762000" cy="26624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DCC3E9-5F91-324D-8E6C-292A20ADF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400" y="5438954"/>
              <a:ext cx="1180681" cy="50464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4742CED-F27F-BD4D-AB70-5E9D5175FCE9}"/>
              </a:ext>
            </a:extLst>
          </p:cNvPr>
          <p:cNvGrpSpPr/>
          <p:nvPr/>
        </p:nvGrpSpPr>
        <p:grpSpPr>
          <a:xfrm>
            <a:off x="262075" y="3531772"/>
            <a:ext cx="5681525" cy="3214326"/>
            <a:chOff x="262075" y="3531772"/>
            <a:chExt cx="5681525" cy="32143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1BF66-405F-B14C-8C8C-C46860218086}"/>
                </a:ext>
              </a:extLst>
            </p:cNvPr>
            <p:cNvSpPr/>
            <p:nvPr/>
          </p:nvSpPr>
          <p:spPr>
            <a:xfrm>
              <a:off x="262075" y="4157654"/>
              <a:ext cx="2438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deterministic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‘smart’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weights </a:t>
              </a:r>
              <a:r>
                <a:rPr lang="en-US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en-US" i="1" baseline="-25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EDA474-5C7D-A94F-8507-A13A865A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4191000"/>
              <a:ext cx="2667000" cy="2555098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78CA32D-8B2C-5942-AF8E-0106D632CBAB}"/>
                </a:ext>
              </a:extLst>
            </p:cNvPr>
            <p:cNvSpPr/>
            <p:nvPr/>
          </p:nvSpPr>
          <p:spPr bwMode="auto">
            <a:xfrm>
              <a:off x="2730073" y="3531772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9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Chaos Expansion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371600" y="32997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F5042485-0F02-0C49-B188-FA109C50B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" b="1"/>
          <a:stretch/>
        </p:blipFill>
        <p:spPr bwMode="auto">
          <a:xfrm>
            <a:off x="24560" y="1981200"/>
            <a:ext cx="4487015" cy="327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75632-FEFA-0043-8645-6FDA5A05B0F9}"/>
              </a:ext>
            </a:extLst>
          </p:cNvPr>
          <p:cNvSpPr txBox="1"/>
          <p:nvPr/>
        </p:nvSpPr>
        <p:spPr bwMode="auto">
          <a:xfrm>
            <a:off x="1621012" y="5499556"/>
            <a:ext cx="685800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US" sz="1000" dirty="0"/>
              <a:t>2 samples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19F61-01B9-F649-A127-7A3FBBA7C459}"/>
              </a:ext>
            </a:extLst>
          </p:cNvPr>
          <p:cNvSpPr txBox="1"/>
          <p:nvPr/>
        </p:nvSpPr>
        <p:spPr bwMode="auto">
          <a:xfrm>
            <a:off x="6488513" y="5493890"/>
            <a:ext cx="699841" cy="221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US" sz="1000" dirty="0"/>
              <a:t>4 samples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E4698-FF43-584C-A8EC-A93C16C86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3"/>
          <a:stretch/>
        </p:blipFill>
        <p:spPr>
          <a:xfrm>
            <a:off x="4572000" y="1991229"/>
            <a:ext cx="4532868" cy="3331442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980760E-526F-0644-AB03-BD846410C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838200"/>
          </a:xfrm>
        </p:spPr>
        <p:txBody>
          <a:bodyPr/>
          <a:lstStyle/>
          <a:p>
            <a:r>
              <a:rPr lang="en-US" dirty="0"/>
              <a:t>Example: function approximation (1D)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28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Chaos Expansion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371600" y="32997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AF78D56C-C0A8-6D48-AA3E-4E4C36C8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t="17847" r="3216"/>
          <a:stretch/>
        </p:blipFill>
        <p:spPr bwMode="auto">
          <a:xfrm>
            <a:off x="1295400" y="2514600"/>
            <a:ext cx="6775886" cy="3001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7739F37-68C5-6147-BCA4-B7C26CD5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838200"/>
          </a:xfrm>
        </p:spPr>
        <p:txBody>
          <a:bodyPr/>
          <a:lstStyle/>
          <a:p>
            <a:r>
              <a:rPr lang="en-US" dirty="0"/>
              <a:t>Example: function approximation (2D)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3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066800"/>
            <a:ext cx="8077200" cy="1981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The art </a:t>
            </a:r>
            <a:r>
              <a:rPr lang="en-US" dirty="0"/>
              <a:t>for constructing accurate surrogate models</a:t>
            </a:r>
            <a:endParaRPr lang="en-US" i="1" dirty="0"/>
          </a:p>
          <a:p>
            <a:r>
              <a:rPr lang="en-US" dirty="0"/>
              <a:t>Accuracy and stability</a:t>
            </a:r>
          </a:p>
          <a:p>
            <a:r>
              <a:rPr lang="en-US" dirty="0"/>
              <a:t>Nesting</a:t>
            </a:r>
          </a:p>
          <a:p>
            <a:r>
              <a:rPr lang="en-US" dirty="0"/>
              <a:t>Weighting with pdf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nodes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76300" y="4744886"/>
            <a:ext cx="7391400" cy="2265514"/>
            <a:chOff x="876300" y="3657600"/>
            <a:chExt cx="7391400" cy="22655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" y="4267200"/>
              <a:ext cx="7391400" cy="16559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58180" y="3663043"/>
              <a:ext cx="1308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Chebyshev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8639" y="3663043"/>
              <a:ext cx="10467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>
                  <a:latin typeface="Calibri" charset="0"/>
                  <a:ea typeface="Calibri" charset="0"/>
                  <a:cs typeface="Calibri" charset="0"/>
                </a:rPr>
                <a:t>Uniform</a:t>
              </a:r>
              <a:endParaRPr lang="en-US" sz="2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7169" y="3657600"/>
              <a:ext cx="806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Gauss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69" y="1645512"/>
            <a:ext cx="4191000" cy="30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8077200" cy="182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endParaRPr lang="en-US" kern="0" dirty="0"/>
          </a:p>
          <a:p>
            <a:endParaRPr lang="en-US" b="1" kern="0" dirty="0"/>
          </a:p>
          <a:p>
            <a:endParaRPr lang="en-US" b="1" kern="0" dirty="0"/>
          </a:p>
          <a:p>
            <a:endParaRPr lang="en-US" b="1" kern="0" dirty="0"/>
          </a:p>
          <a:p>
            <a:endParaRPr lang="en-US" b="1" kern="0" dirty="0"/>
          </a:p>
          <a:p>
            <a:endParaRPr lang="en-US" b="1" kern="0" dirty="0"/>
          </a:p>
          <a:p>
            <a:endParaRPr lang="en-US" kern="0" dirty="0"/>
          </a:p>
          <a:p>
            <a:endParaRPr lang="en-US" i="1" kern="0" dirty="0"/>
          </a:p>
          <a:p>
            <a:endParaRPr lang="en-US" i="1" kern="0" dirty="0"/>
          </a:p>
          <a:p>
            <a:pPr marL="0" indent="0">
              <a:buNone/>
            </a:pPr>
            <a:endParaRPr lang="en-US" i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0C8BA-BC99-0C47-9EFB-41EC7D0D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447800"/>
            <a:ext cx="1838576" cy="1035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35DB20-1BC7-CB4B-A93A-EC51CA478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23" y="3124200"/>
            <a:ext cx="4553177" cy="362585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17CAE9D-8189-B443-9C30-699203559EED}"/>
              </a:ext>
            </a:extLst>
          </p:cNvPr>
          <p:cNvGrpSpPr/>
          <p:nvPr/>
        </p:nvGrpSpPr>
        <p:grpSpPr>
          <a:xfrm>
            <a:off x="4867388" y="1681797"/>
            <a:ext cx="1778000" cy="592033"/>
            <a:chOff x="4953000" y="1816101"/>
            <a:chExt cx="1778000" cy="59203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4E53DF2-0610-C540-AC82-782564AC3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5735"/>
            <a:stretch/>
          </p:blipFill>
          <p:spPr>
            <a:xfrm>
              <a:off x="4953000" y="1816101"/>
              <a:ext cx="838200" cy="54609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C4C2FB-38AD-3B45-8D45-CCD0AD991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794" t="-1" b="-8411"/>
            <a:stretch/>
          </p:blipFill>
          <p:spPr>
            <a:xfrm>
              <a:off x="5791200" y="1816101"/>
              <a:ext cx="939800" cy="592033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BACAE3F-B755-C44F-B351-6D946EB75A08}"/>
              </a:ext>
            </a:extLst>
          </p:cNvPr>
          <p:cNvSpPr/>
          <p:nvPr/>
        </p:nvSpPr>
        <p:spPr>
          <a:xfrm>
            <a:off x="380999" y="4199355"/>
            <a:ext cx="1914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Input distribution represented by random  samples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8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8077200" cy="182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endParaRPr lang="en-US" kern="0" dirty="0"/>
          </a:p>
          <a:p>
            <a:endParaRPr lang="en-US" b="1" kern="0" dirty="0"/>
          </a:p>
          <a:p>
            <a:endParaRPr lang="en-US" b="1" kern="0" dirty="0"/>
          </a:p>
          <a:p>
            <a:endParaRPr lang="en-US" b="1" kern="0" dirty="0"/>
          </a:p>
          <a:p>
            <a:endParaRPr lang="en-US" i="1" kern="0" dirty="0"/>
          </a:p>
          <a:p>
            <a:pPr marL="0" indent="0">
              <a:buNone/>
            </a:pPr>
            <a:endParaRPr lang="en-US" i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0C8BA-BC99-0C47-9EFB-41EC7D0D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43000"/>
            <a:ext cx="1838576" cy="1035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33476-B75A-4444-BF85-D9B266738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52800"/>
            <a:ext cx="4240456" cy="3404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773DAA-2361-494C-BD4B-2ACAC5027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352800"/>
            <a:ext cx="4272541" cy="34303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6B791AC-618B-C049-A9F7-5C7EB5C6CD5D}"/>
              </a:ext>
            </a:extLst>
          </p:cNvPr>
          <p:cNvGrpSpPr/>
          <p:nvPr/>
        </p:nvGrpSpPr>
        <p:grpSpPr>
          <a:xfrm>
            <a:off x="4953000" y="1371600"/>
            <a:ext cx="1778000" cy="592033"/>
            <a:chOff x="4953000" y="1816101"/>
            <a:chExt cx="1778000" cy="5920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C23466-2499-5C45-984C-B3A85569F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5735"/>
            <a:stretch/>
          </p:blipFill>
          <p:spPr>
            <a:xfrm>
              <a:off x="4953000" y="1816101"/>
              <a:ext cx="838200" cy="54609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88E4A-BB38-444D-88DE-644FE6097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794" t="-1" b="-8411"/>
            <a:stretch/>
          </p:blipFill>
          <p:spPr>
            <a:xfrm>
              <a:off x="5791200" y="1816101"/>
              <a:ext cx="939800" cy="592033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8667A-0C1C-9A40-B7D5-F8C5E8CCAA95}"/>
              </a:ext>
            </a:extLst>
          </p:cNvPr>
          <p:cNvSpPr/>
          <p:nvPr/>
        </p:nvSpPr>
        <p:spPr>
          <a:xfrm>
            <a:off x="1981199" y="2719217"/>
            <a:ext cx="5181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Output distribution depends on both c and sigma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22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8077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b="1" kern="0" dirty="0"/>
              <a:t>Local sensitivity analysis:</a:t>
            </a:r>
          </a:p>
          <a:p>
            <a:endParaRPr lang="en-US" kern="0" dirty="0"/>
          </a:p>
          <a:p>
            <a:endParaRPr lang="en-US" i="1" kern="0" dirty="0"/>
          </a:p>
          <a:p>
            <a:endParaRPr lang="en-US" i="1" kern="0" dirty="0"/>
          </a:p>
          <a:p>
            <a:r>
              <a:rPr lang="en-US" i="1" kern="0" dirty="0"/>
              <a:t>Does not reflect uncertainty in Q well</a:t>
            </a:r>
          </a:p>
          <a:p>
            <a:r>
              <a:rPr lang="en-US" i="1" kern="0" dirty="0"/>
              <a:t>Depends on point of evaluation (for non-linear models)</a:t>
            </a:r>
          </a:p>
          <a:p>
            <a:pPr marL="0" indent="0">
              <a:buNone/>
            </a:pPr>
            <a:endParaRPr lang="en-US" i="1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FB875-AB91-B649-A2D8-175FBBE5B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09800"/>
            <a:ext cx="13716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C7ACA-73C5-FD47-AD12-427B9EA61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209800"/>
            <a:ext cx="13589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62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8077200" cy="182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b="1" kern="0" dirty="0"/>
              <a:t>Global sensitivity analysis</a:t>
            </a:r>
          </a:p>
          <a:p>
            <a:r>
              <a:rPr lang="en-US" kern="0" dirty="0"/>
              <a:t>Decompose variance of output in terms of variance of inputs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r>
              <a:rPr lang="en-US" kern="0" dirty="0" err="1"/>
              <a:t>Sobol</a:t>
            </a:r>
            <a:r>
              <a:rPr lang="en-US" kern="0" dirty="0"/>
              <a:t>’ indices, first order:</a:t>
            </a:r>
          </a:p>
          <a:p>
            <a:endParaRPr lang="en-US" kern="0" dirty="0"/>
          </a:p>
          <a:p>
            <a:endParaRPr lang="en-US" i="1" kern="0" dirty="0"/>
          </a:p>
          <a:p>
            <a:endParaRPr lang="en-US" i="1" kern="0" dirty="0"/>
          </a:p>
          <a:p>
            <a:pPr marL="0" indent="0">
              <a:buNone/>
            </a:pPr>
            <a:endParaRPr lang="en-US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664987-6CB9-9843-AC93-96BC3CF5E253}"/>
              </a:ext>
            </a:extLst>
          </p:cNvPr>
          <p:cNvGrpSpPr/>
          <p:nvPr/>
        </p:nvGrpSpPr>
        <p:grpSpPr>
          <a:xfrm>
            <a:off x="5578849" y="2605759"/>
            <a:ext cx="3184151" cy="3718841"/>
            <a:chOff x="685800" y="4876800"/>
            <a:chExt cx="3184151" cy="37188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44"/>
            <a:stretch/>
          </p:blipFill>
          <p:spPr>
            <a:xfrm>
              <a:off x="685800" y="4912473"/>
              <a:ext cx="1520503" cy="11813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44"/>
            <a:stretch/>
          </p:blipFill>
          <p:spPr>
            <a:xfrm>
              <a:off x="2317991" y="4876800"/>
              <a:ext cx="1551960" cy="120579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51"/>
            <a:stretch/>
          </p:blipFill>
          <p:spPr>
            <a:xfrm>
              <a:off x="1482215" y="6890700"/>
              <a:ext cx="1242721" cy="1077269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654" y="8194790"/>
              <a:ext cx="1789163" cy="400851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9200" y="6199875"/>
              <a:ext cx="203200" cy="203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4800" y="6199875"/>
              <a:ext cx="203200" cy="2032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831" y="2380477"/>
            <a:ext cx="2971800" cy="1261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799" y="5715000"/>
            <a:ext cx="29083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799" y="4800600"/>
            <a:ext cx="2908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1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BEM Tools installed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5394915-33AF-C14B-93A5-67A8A05B0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1362" r="18868" b="31552"/>
          <a:stretch/>
        </p:blipFill>
        <p:spPr>
          <a:xfrm>
            <a:off x="533400" y="1725637"/>
            <a:ext cx="8077200" cy="3940125"/>
          </a:xfrm>
        </p:spPr>
      </p:pic>
    </p:spTree>
    <p:extLst>
      <p:ext uri="{BB962C8B-B14F-4D97-AF65-F5344CB8AC3E}">
        <p14:creationId xmlns:p14="http://schemas.microsoft.com/office/powerpoint/2010/main" val="2552696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b="1" kern="0" dirty="0"/>
              <a:t>Example: airfoil lift</a:t>
            </a:r>
          </a:p>
          <a:p>
            <a:pPr marL="0" indent="0">
              <a:buNone/>
            </a:pPr>
            <a:endParaRPr lang="en-US" i="1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14351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667000"/>
            <a:ext cx="1333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252596"/>
            <a:ext cx="1447800" cy="241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CBE803-869D-E647-8787-CF077732E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52800"/>
            <a:ext cx="3505200" cy="28041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98299E-BC70-C34F-B94B-202FEF520766}"/>
              </a:ext>
            </a:extLst>
          </p:cNvPr>
          <p:cNvSpPr/>
          <p:nvPr/>
        </p:nvSpPr>
        <p:spPr>
          <a:xfrm>
            <a:off x="1371601" y="6362098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Input distributions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FBB79C-E3A0-0A45-ADE8-D66D73FBD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276600"/>
            <a:ext cx="3246782" cy="2667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F87270C-21A7-A845-9087-8091E10225C9}"/>
              </a:ext>
            </a:extLst>
          </p:cNvPr>
          <p:cNvSpPr/>
          <p:nvPr/>
        </p:nvSpPr>
        <p:spPr>
          <a:xfrm>
            <a:off x="5029200" y="6362098"/>
            <a:ext cx="30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Experimental design for PCE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371600"/>
            <a:ext cx="8077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b="1" kern="0" dirty="0"/>
              <a:t>Example: airfoil lift</a:t>
            </a:r>
          </a:p>
          <a:p>
            <a:pPr marL="0" indent="0">
              <a:buNone/>
            </a:pPr>
            <a:endParaRPr lang="en-US" i="1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1435100" cy="482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898299E-BC70-C34F-B94B-202FEF520766}"/>
              </a:ext>
            </a:extLst>
          </p:cNvPr>
          <p:cNvSpPr/>
          <p:nvPr/>
        </p:nvSpPr>
        <p:spPr>
          <a:xfrm>
            <a:off x="1371600" y="6248400"/>
            <a:ext cx="2666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Total order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Sobol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’ indices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87270C-21A7-A845-9087-8091E10225C9}"/>
              </a:ext>
            </a:extLst>
          </p:cNvPr>
          <p:cNvSpPr/>
          <p:nvPr/>
        </p:nvSpPr>
        <p:spPr>
          <a:xfrm>
            <a:off x="6007100" y="6248400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Convergence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E17EB-D109-4447-8BDE-59E05F91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65598"/>
            <a:ext cx="3860800" cy="2918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3E0F4-A1D2-F245-B73E-640EBAFC9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71" y="2743200"/>
            <a:ext cx="3852025" cy="31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BEM Tools installed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EDCE71-BC71-D04B-BF26-111C0FC54FDC}"/>
              </a:ext>
            </a:extLst>
          </p:cNvPr>
          <p:cNvSpPr txBox="1"/>
          <p:nvPr/>
        </p:nvSpPr>
        <p:spPr>
          <a:xfrm>
            <a:off x="1997242" y="3729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57D72-887C-7C46-8F3D-2708C1B1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79B901C-CE11-4142-9333-E76A1E82C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" t="5031" r="38720" b="36733"/>
          <a:stretch/>
        </p:blipFill>
        <p:spPr bwMode="auto">
          <a:xfrm>
            <a:off x="561042" y="1409700"/>
            <a:ext cx="8021916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998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F8B15-8F68-5641-8404-59D5851D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9" y="3200400"/>
            <a:ext cx="8269783" cy="156077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0" y="2057400"/>
            <a:ext cx="5219700" cy="4927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A7053-723C-194F-87FA-410F33CEA3A9}"/>
              </a:ext>
            </a:extLst>
          </p:cNvPr>
          <p:cNvGrpSpPr/>
          <p:nvPr/>
        </p:nvGrpSpPr>
        <p:grpSpPr>
          <a:xfrm>
            <a:off x="6858000" y="5181600"/>
            <a:ext cx="2797588" cy="114300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40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40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40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40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F4D29-9C52-3846-940C-71C769CDB173}"/>
              </a:ext>
            </a:extLst>
          </p:cNvPr>
          <p:cNvGrpSpPr/>
          <p:nvPr/>
        </p:nvGrpSpPr>
        <p:grpSpPr>
          <a:xfrm>
            <a:off x="457200" y="2819399"/>
            <a:ext cx="2797588" cy="1060364"/>
            <a:chOff x="2964006" y="5885049"/>
            <a:chExt cx="2797588" cy="10603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40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40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40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40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7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32118CF-FD73-8046-83F0-C61DA0BA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99" y="3200400"/>
            <a:ext cx="8269783" cy="1560775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40" y="2057400"/>
            <a:ext cx="52197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6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371600" y="329972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182137"/>
            <a:ext cx="2481041" cy="6603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" y="1230611"/>
            <a:ext cx="9017000" cy="2565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F05B4-6197-454F-AC54-12A8B5C622B0}"/>
              </a:ext>
            </a:extLst>
          </p:cNvPr>
          <p:cNvSpPr/>
          <p:nvPr/>
        </p:nvSpPr>
        <p:spPr>
          <a:xfrm>
            <a:off x="6324600" y="5219799"/>
            <a:ext cx="185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6D6CEF-52CA-2448-BE23-F6FCDD20DFF9}"/>
              </a:ext>
            </a:extLst>
          </p:cNvPr>
          <p:cNvGrpSpPr/>
          <p:nvPr/>
        </p:nvGrpSpPr>
        <p:grpSpPr>
          <a:xfrm>
            <a:off x="685800" y="3547914"/>
            <a:ext cx="5387958" cy="3310086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1BF66-405F-B14C-8C8C-C46860218086}"/>
                </a:ext>
              </a:extLst>
            </p:cNvPr>
            <p:cNvSpPr/>
            <p:nvPr/>
          </p:nvSpPr>
          <p:spPr>
            <a:xfrm>
              <a:off x="685800" y="4114800"/>
              <a:ext cx="22310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77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/>
                </a:solidFill>
              </a:rPr>
              <a:t>Challenge:</a:t>
            </a:r>
          </a:p>
          <a:p>
            <a:pPr marL="0" indent="0">
              <a:buNone/>
            </a:pPr>
            <a:r>
              <a:rPr lang="en-US" dirty="0"/>
              <a:t>Fluid dynamic models feature very </a:t>
            </a:r>
            <a:r>
              <a:rPr lang="en-US" b="1" dirty="0"/>
              <a:t>expensive models  </a:t>
            </a:r>
            <a:r>
              <a:rPr lang="en-US" i="1" dirty="0"/>
              <a:t>f(Q)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/>
                </a:solidFill>
              </a:rPr>
              <a:t>Approach:</a:t>
            </a:r>
          </a:p>
          <a:p>
            <a:pPr marL="0" indent="0">
              <a:buNone/>
            </a:pPr>
            <a:r>
              <a:rPr lang="en-US" dirty="0"/>
              <a:t>Approximate full model with </a:t>
            </a:r>
            <a:r>
              <a:rPr lang="en-US" b="1" dirty="0"/>
              <a:t>surrogate</a:t>
            </a:r>
            <a:r>
              <a:rPr lang="en-US" dirty="0"/>
              <a:t> models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Carlo?</a:t>
            </a:r>
          </a:p>
        </p:txBody>
      </p:sp>
    </p:spTree>
    <p:extLst>
      <p:ext uri="{BB962C8B-B14F-4D97-AF65-F5344CB8AC3E}">
        <p14:creationId xmlns:p14="http://schemas.microsoft.com/office/powerpoint/2010/main" val="92594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91" b="49723"/>
          <a:stretch/>
        </p:blipFill>
        <p:spPr>
          <a:xfrm>
            <a:off x="1447800" y="1752600"/>
            <a:ext cx="2819400" cy="28868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48CE-1E99-474C-AB5A-AB5832C9D7CE}"/>
              </a:ext>
            </a:extLst>
          </p:cNvPr>
          <p:cNvSpPr/>
          <p:nvPr/>
        </p:nvSpPr>
        <p:spPr>
          <a:xfrm>
            <a:off x="1600199" y="1896291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49" y="3420291"/>
            <a:ext cx="990600" cy="24765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38627-7236-3549-8425-9691E9388EE7}"/>
              </a:ext>
            </a:extLst>
          </p:cNvPr>
          <p:cNvGrpSpPr/>
          <p:nvPr/>
        </p:nvGrpSpPr>
        <p:grpSpPr>
          <a:xfrm>
            <a:off x="5236837" y="1752600"/>
            <a:ext cx="2840363" cy="4271974"/>
            <a:chOff x="3103237" y="2057400"/>
            <a:chExt cx="2840363" cy="42719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68" r="1662" b="49723"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22084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2899E-2247-844D-85E1-705C71DCF6CE}"/>
                </a:ext>
              </a:extLst>
            </p:cNvPr>
            <p:cNvSpPr/>
            <p:nvPr/>
          </p:nvSpPr>
          <p:spPr>
            <a:xfrm>
              <a:off x="3124200" y="5005935"/>
              <a:ext cx="2703753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b="1" dirty="0"/>
                <a:t>Polynomials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Radial basis functions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Gaussian processes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Neural networks</a:t>
              </a:r>
            </a:p>
            <a:p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229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219200"/>
            <a:ext cx="8305800" cy="4876800"/>
          </a:xfrm>
        </p:spPr>
        <p:txBody>
          <a:bodyPr/>
          <a:lstStyle/>
          <a:p>
            <a:r>
              <a:rPr lang="en-US" dirty="0"/>
              <a:t>Polynomial expansion (PCE)</a:t>
            </a:r>
          </a:p>
          <a:p>
            <a:r>
              <a:rPr lang="en-US" dirty="0"/>
              <a:t>Fourier expansion in random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polynomials           </a:t>
            </a:r>
            <a:r>
              <a:rPr lang="en-US" i="1" dirty="0"/>
              <a:t>orthogonal </a:t>
            </a:r>
            <a:r>
              <a:rPr lang="en-US" dirty="0"/>
              <a:t>with respect to PDF         :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response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C7F7E-FFFA-D149-84CD-874201E7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286000"/>
            <a:ext cx="44450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5EA77-FD64-7946-8AEF-3D3932C76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486515"/>
            <a:ext cx="520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E0DA8-8272-E748-8DCE-428036934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3486515"/>
            <a:ext cx="508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7DF1D-EA46-A24C-92D2-DAFC1349A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0" y="4120785"/>
            <a:ext cx="4673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template-cwi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0500"/>
      </a:accent1>
      <a:accent2>
        <a:srgbClr val="A70500"/>
      </a:accent2>
      <a:accent3>
        <a:srgbClr val="FFFFFF"/>
      </a:accent3>
      <a:accent4>
        <a:srgbClr val="000000"/>
      </a:accent4>
      <a:accent5>
        <a:srgbClr val="D0AAAA"/>
      </a:accent5>
      <a:accent6>
        <a:srgbClr val="970400"/>
      </a:accent6>
      <a:hlink>
        <a:srgbClr val="7F0400"/>
      </a:hlink>
      <a:folHlink>
        <a:srgbClr val="7E5D5D"/>
      </a:folHlink>
    </a:clrScheme>
    <a:fontScheme name="template-cw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28" charset="0"/>
          </a:defRPr>
        </a:defPPr>
      </a:lstStyle>
    </a:lnDef>
  </a:objectDefaults>
  <a:extraClrSchemeLst>
    <a:extraClrScheme>
      <a:clrScheme name="template-cw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-cw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-cw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36224</TotalTime>
  <Words>282</Words>
  <Application>Microsoft Macintosh PowerPoint</Application>
  <PresentationFormat>On-screen Show (4:3)</PresentationFormat>
  <Paragraphs>135</Paragraphs>
  <Slides>21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Calibri</vt:lpstr>
      <vt:lpstr>Lucida Sans</vt:lpstr>
      <vt:lpstr>Times New Roman</vt:lpstr>
      <vt:lpstr>Verdana</vt:lpstr>
      <vt:lpstr>Wingdings</vt:lpstr>
      <vt:lpstr>template-cwi</vt:lpstr>
      <vt:lpstr>WindTrue: sensitivity analysis</vt:lpstr>
      <vt:lpstr>BEM Tools installed</vt:lpstr>
      <vt:lpstr>BEM Tools installed</vt:lpstr>
      <vt:lpstr>Propagation</vt:lpstr>
      <vt:lpstr>Propagation</vt:lpstr>
      <vt:lpstr>Monte Carlo</vt:lpstr>
      <vt:lpstr>Monte Carlo?</vt:lpstr>
      <vt:lpstr>Surrogate models</vt:lpstr>
      <vt:lpstr>Polynomial response surface</vt:lpstr>
      <vt:lpstr>Polynomial Chaos Expansion</vt:lpstr>
      <vt:lpstr>Polynomial Chaos Expansion</vt:lpstr>
      <vt:lpstr>Polynomial Chaos Expansion</vt:lpstr>
      <vt:lpstr>Polynomial Chaos Expansion</vt:lpstr>
      <vt:lpstr>Polynomial Chaos Expansion</vt:lpstr>
      <vt:lpstr>Choosing nodes</vt:lpstr>
      <vt:lpstr>Sensitivity analysis</vt:lpstr>
      <vt:lpstr>Sensitivity analysis</vt:lpstr>
      <vt:lpstr>Sensitivity analysis</vt:lpstr>
      <vt:lpstr>Sensitivity analysis</vt:lpstr>
      <vt:lpstr>Sensitivity analysis</vt:lpstr>
      <vt:lpstr>Sensitivity analysis</vt:lpstr>
    </vt:vector>
  </TitlesOfParts>
  <Company>CWI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hilderin</dc:creator>
  <cp:lastModifiedBy>Microsoft Office User</cp:lastModifiedBy>
  <cp:revision>770</cp:revision>
  <cp:lastPrinted>2017-09-27T10:06:09Z</cp:lastPrinted>
  <dcterms:created xsi:type="dcterms:W3CDTF">2015-03-30T14:33:21Z</dcterms:created>
  <dcterms:modified xsi:type="dcterms:W3CDTF">2019-07-09T08:55:24Z</dcterms:modified>
</cp:coreProperties>
</file>